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7" r:id="rId3"/>
    <p:sldId id="282" r:id="rId4"/>
    <p:sldId id="283" r:id="rId5"/>
    <p:sldId id="284" r:id="rId6"/>
    <p:sldId id="285" r:id="rId7"/>
    <p:sldId id="288" r:id="rId8"/>
    <p:sldId id="256" r:id="rId9"/>
    <p:sldId id="289" r:id="rId10"/>
    <p:sldId id="290" r:id="rId11"/>
    <p:sldId id="280" r:id="rId12"/>
    <p:sldId id="258" r:id="rId13"/>
    <p:sldId id="257" r:id="rId14"/>
    <p:sldId id="259" r:id="rId15"/>
    <p:sldId id="291" r:id="rId16"/>
    <p:sldId id="262" r:id="rId17"/>
    <p:sldId id="264" r:id="rId18"/>
    <p:sldId id="292" r:id="rId19"/>
    <p:sldId id="293" r:id="rId20"/>
    <p:sldId id="263" r:id="rId21"/>
    <p:sldId id="265" r:id="rId22"/>
    <p:sldId id="260" r:id="rId23"/>
    <p:sldId id="261" r:id="rId24"/>
    <p:sldId id="269" r:id="rId25"/>
    <p:sldId id="272" r:id="rId26"/>
    <p:sldId id="266" r:id="rId27"/>
    <p:sldId id="305" r:id="rId28"/>
    <p:sldId id="307" r:id="rId29"/>
    <p:sldId id="308" r:id="rId30"/>
    <p:sldId id="306" r:id="rId31"/>
    <p:sldId id="294" r:id="rId32"/>
    <p:sldId id="295" r:id="rId33"/>
    <p:sldId id="267" r:id="rId34"/>
    <p:sldId id="297" r:id="rId35"/>
    <p:sldId id="298" r:id="rId36"/>
    <p:sldId id="299" r:id="rId37"/>
    <p:sldId id="300" r:id="rId38"/>
    <p:sldId id="301" r:id="rId39"/>
    <p:sldId id="296" r:id="rId40"/>
    <p:sldId id="302" r:id="rId41"/>
    <p:sldId id="270" r:id="rId42"/>
    <p:sldId id="271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0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80AF8-D67F-4E27-BA59-1D6769939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96D6A9-76E5-4D7B-B1FE-4AF705317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51283-1C12-42EE-ABAD-5D50CC9A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A8260-BFF7-4876-ADEB-398DE604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7FE885-4724-405F-99EC-E7098F8B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69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A3C50-89C5-4F2D-AB48-F91F5E7E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1D2845-6F19-4BBB-AE4A-B3F63952F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6F0144-FCBE-4A6F-9998-A6EAA79E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58F5A0-0D20-4EDF-8CD1-C421CED6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F8D50D-B2BE-4DCB-BBF7-B41FC933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2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A26C17-2F81-4542-A44F-002519004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8B95F2-C54D-4854-9FF5-CA6CA991A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845AA9-CB62-4445-8C64-56836DC79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33F932-9C0D-496A-8968-BAEF7500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97BF8-99FD-4A6A-821D-3B5B3F43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39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A8C43-7A25-43F2-BEE1-0716027B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42BE14-B29F-46FD-9A89-F1C64C4B4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B09B07-85A7-41E2-86F2-FD81B788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73CA73-C7E7-4E2E-A473-9B903F11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1F2BD3-66CF-426F-8A1F-50C4207B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ED4C0-51AE-4C14-8B79-1F9A5A36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2470A-67DC-4F2B-8A02-5D2741AB7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DF831-AECF-466A-9686-151459C2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78F654-79B6-440E-8A83-A0F89BBE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063DE0-A543-4759-A802-C948C2AA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97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30E2F-FD6E-46CA-A51A-00CA9E46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8B2D11-8921-48E6-8DCD-F590D3F8A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927852-ACB9-4548-B229-372422B18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AE2DA7-08F8-4DF3-B83F-54B3D54F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C7E082-F7D8-4E99-B52B-1CDE67DC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C99BAD-03DE-4FCB-8165-9596E06ED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40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E604B-5410-43CE-A22C-84E19C14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E0C7BB-D12F-4B0C-90AF-49D77F538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C17A1A-9DAB-44A2-AED5-3AC64F6C9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225CC3-98CC-4809-9054-1789F3564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9C4E16-8BF5-44D8-BE80-1471C3C57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522015-0E32-4404-9E73-E2B98DB7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E577E1E-E864-4943-9097-BA857A158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7289C0-E884-4A4A-83AF-EE8F7FDDA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6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C9A5A-A7A3-41ED-A17D-C221508D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534ABF-2B33-4530-B1F8-93ACDED61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593FDB-5242-4269-B537-DB4B19E7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7F62E0-666C-4897-9E03-72F0B7BD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81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21FAB0-E412-4B2D-BBA1-6C10E0C7C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A43DEB-782C-455C-BCC5-DDB5645F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C3BCE8-22D1-41C0-86CE-C160E586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84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F2C04-F4BF-4728-830F-96B988E6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CE4F1-D9AD-4EB3-8888-4EBE691D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A2D9F6-2195-4390-B832-9774DE3B5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9C3A28-2891-48BB-8A30-0E788EAB5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9C7D06-BB8C-42F9-B25A-AA889B32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852C65-1E66-4A14-94CE-1A464CCE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3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93349-AA85-46B3-BB06-3D8C353C0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C69569-8C49-4F13-9953-9CBA4701B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2B3857-879D-4DAE-B85E-B6F445FCF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334CC8-3D1A-4760-8A37-D25EBB89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B7A269-3B20-4EE5-B67F-FA82CDDB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488A16-E319-40CF-8103-2488DA21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20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E0DDAC-811F-48D0-B3A2-F7FB0732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50BE39-9B51-4217-9C21-9FF7B0095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73DAC9-CDB6-4991-AAFD-A0552F7C6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A07C-9569-4B61-9FBB-0009CEEF3ECD}" type="datetimeFigureOut">
              <a:rPr lang="zh-CN" altLang="en-US" smtClean="0"/>
              <a:t>2020/4/23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C452F-A203-4D38-A600-02D0E2A7E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5F5232-29E1-4AE8-9E4F-77CA4B079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71FD9-743E-43C6-AB79-46FD4BF9B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65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log.csdn.net/LoseInVain/article/details/10554570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03FA4E-A2D5-4F2F-AC7E-9039E058BD6D}"/>
              </a:ext>
            </a:extLst>
          </p:cNvPr>
          <p:cNvSpPr/>
          <p:nvPr/>
        </p:nvSpPr>
        <p:spPr>
          <a:xfrm>
            <a:off x="6278833" y="6337489"/>
            <a:ext cx="5987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https://blog.csdn.net/LoseInVain/article/details/105545703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7E7087-4B35-4969-A73D-D66D94C225ED}"/>
              </a:ext>
            </a:extLst>
          </p:cNvPr>
          <p:cNvSpPr txBox="1"/>
          <p:nvPr/>
        </p:nvSpPr>
        <p:spPr>
          <a:xfrm>
            <a:off x="2709333" y="842530"/>
            <a:ext cx="6563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视频动作识别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FA8B92-36BD-4C6B-8C6A-966CB27A82EB}"/>
              </a:ext>
            </a:extLst>
          </p:cNvPr>
          <p:cNvSpPr/>
          <p:nvPr/>
        </p:nvSpPr>
        <p:spPr>
          <a:xfrm>
            <a:off x="9272601" y="5815415"/>
            <a:ext cx="2449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徐飞翔 </a:t>
            </a:r>
            <a:r>
              <a:rPr lang="en-US" altLang="zh-CN" sz="20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/4/23</a:t>
            </a:r>
            <a:endParaRPr lang="zh-CN" altLang="en-US" sz="2000" b="1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2FA64E-780D-4CAF-9AA9-8F4E41F00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49" y="2805481"/>
            <a:ext cx="1890436" cy="2194327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2146119-0F43-48C2-8B28-863CEF05AAF1}"/>
              </a:ext>
            </a:extLst>
          </p:cNvPr>
          <p:cNvGrpSpPr/>
          <p:nvPr/>
        </p:nvGrpSpPr>
        <p:grpSpPr>
          <a:xfrm>
            <a:off x="891506" y="2223363"/>
            <a:ext cx="4773515" cy="3611897"/>
            <a:chOff x="814485" y="1942236"/>
            <a:chExt cx="5249350" cy="407323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3C3A09F-2839-43ED-B9F6-8C1431BFF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485" y="1942236"/>
              <a:ext cx="5249350" cy="1945993"/>
            </a:xfrm>
            <a:prstGeom prst="rect">
              <a:avLst/>
            </a:prstGeom>
          </p:spPr>
        </p:pic>
        <p:pic>
          <p:nvPicPr>
            <p:cNvPr id="25602" name="Picture 2">
              <a:extLst>
                <a:ext uri="{FF2B5EF4-FFF2-40B4-BE49-F238E27FC236}">
                  <a16:creationId xmlns:a16="http://schemas.microsoft.com/office/drawing/2014/main" id="{FD3BA7BE-8DCF-4C35-8266-BC17DE028A8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485" y="4383553"/>
              <a:ext cx="2311882" cy="1631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04" name="Picture 4">
              <a:extLst>
                <a:ext uri="{FF2B5EF4-FFF2-40B4-BE49-F238E27FC236}">
                  <a16:creationId xmlns:a16="http://schemas.microsoft.com/office/drawing/2014/main" id="{50EC4996-AA86-4285-8CF3-AA3C0DDC4D4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160" y="4383552"/>
              <a:ext cx="2311884" cy="1631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269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usion_exp">
            <a:extLst>
              <a:ext uri="{FF2B5EF4-FFF2-40B4-BE49-F238E27FC236}">
                <a16:creationId xmlns:a16="http://schemas.microsoft.com/office/drawing/2014/main" id="{736F79EC-0668-434E-AAA6-C42A7022B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62" y="3429001"/>
            <a:ext cx="9781942" cy="320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usions">
            <a:extLst>
              <a:ext uri="{FF2B5EF4-FFF2-40B4-BE49-F238E27FC236}">
                <a16:creationId xmlns:a16="http://schemas.microsoft.com/office/drawing/2014/main" id="{648C522E-34E2-424B-B09B-EA96BDF8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38995"/>
            <a:ext cx="8153400" cy="30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D8B1FEBE-5783-4EAA-BABD-E395440430DC}"/>
              </a:ext>
            </a:extLst>
          </p:cNvPr>
          <p:cNvGrpSpPr/>
          <p:nvPr/>
        </p:nvGrpSpPr>
        <p:grpSpPr>
          <a:xfrm>
            <a:off x="421891" y="4028701"/>
            <a:ext cx="10395747" cy="646331"/>
            <a:chOff x="421891" y="4028701"/>
            <a:chExt cx="10395747" cy="64633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28E91-586B-46BA-B0E5-338AE961E836}"/>
                </a:ext>
              </a:extLst>
            </p:cNvPr>
            <p:cNvSpPr/>
            <p:nvPr/>
          </p:nvSpPr>
          <p:spPr>
            <a:xfrm>
              <a:off x="1546578" y="4210756"/>
              <a:ext cx="9271060" cy="2822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3B39489-5402-4CF4-B806-24C19C2D00E4}"/>
                </a:ext>
              </a:extLst>
            </p:cNvPr>
            <p:cNvSpPr txBox="1"/>
            <p:nvPr/>
          </p:nvSpPr>
          <p:spPr>
            <a:xfrm>
              <a:off x="421891" y="4028701"/>
              <a:ext cx="1038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Not so bad…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97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E3C04B8-26C5-4FD9-B25F-B40904C5EA48}"/>
              </a:ext>
            </a:extLst>
          </p:cNvPr>
          <p:cNvSpPr txBox="1"/>
          <p:nvPr/>
        </p:nvSpPr>
        <p:spPr>
          <a:xfrm>
            <a:off x="3810128" y="2472012"/>
            <a:ext cx="57515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Simple Fusion… ?</a:t>
            </a:r>
          </a:p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 naïve !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75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76D1FC-A6CA-463B-A483-B33B7A68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67" y="411400"/>
            <a:ext cx="6784622" cy="30549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0E9056-96A0-40B4-91D7-265548B8380D}"/>
              </a:ext>
            </a:extLst>
          </p:cNvPr>
          <p:cNvSpPr txBox="1"/>
          <p:nvPr/>
        </p:nvSpPr>
        <p:spPr>
          <a:xfrm>
            <a:off x="2574120" y="3958042"/>
            <a:ext cx="66827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从目前大方向来说，有三种思路：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AutoNum type="arabicPeriod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CNN+RNN </a:t>
            </a:r>
          </a:p>
          <a:p>
            <a:pPr marL="742950" indent="-742950"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双流网络 （可以扩展到多流）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AutoNum type="arabicPeriod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卷积网络</a:t>
            </a:r>
          </a:p>
        </p:txBody>
      </p:sp>
    </p:spTree>
    <p:extLst>
      <p:ext uri="{BB962C8B-B14F-4D97-AF65-F5344CB8AC3E}">
        <p14:creationId xmlns:p14="http://schemas.microsoft.com/office/powerpoint/2010/main" val="337171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8D6743-B016-46C2-A2F6-C76C4B787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2" y="809474"/>
            <a:ext cx="4276311" cy="54968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B1595C-4F2E-42D9-859F-C098F9F0C821}"/>
              </a:ext>
            </a:extLst>
          </p:cNvPr>
          <p:cNvSpPr/>
          <p:nvPr/>
        </p:nvSpPr>
        <p:spPr>
          <a:xfrm>
            <a:off x="296062" y="163143"/>
            <a:ext cx="450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CNN+RNN (LRCN)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09C8CD-678E-40E1-AA4E-4A0075CC17AA}"/>
              </a:ext>
            </a:extLst>
          </p:cNvPr>
          <p:cNvSpPr txBox="1"/>
          <p:nvPr/>
        </p:nvSpPr>
        <p:spPr>
          <a:xfrm>
            <a:off x="4798641" y="2219047"/>
            <a:ext cx="7265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：可以利用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上的预训练模型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信息的捕获能力较弱，并且因为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在高层语义上进行时序建模，其对底层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建模能力较弱。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改进：一般其输入不单单是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视频，同时会伴随着光流。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833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5F145D-028F-4918-911E-5F315F0A8F2B}"/>
              </a:ext>
            </a:extLst>
          </p:cNvPr>
          <p:cNvSpPr/>
          <p:nvPr/>
        </p:nvSpPr>
        <p:spPr>
          <a:xfrm>
            <a:off x="296062" y="1631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双流网络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410835-CA67-4220-8EB7-4E3A4555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62" y="915821"/>
            <a:ext cx="8757627" cy="30873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96066B-96C7-46A4-9069-5073AA1DD10A}"/>
              </a:ext>
            </a:extLst>
          </p:cNvPr>
          <p:cNvSpPr txBox="1"/>
          <p:nvPr/>
        </p:nvSpPr>
        <p:spPr>
          <a:xfrm>
            <a:off x="1394178" y="4372519"/>
            <a:ext cx="9403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：显式地将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流分开，利用光流显式地组织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流信息，而利用单帧图片组织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信息。并且因为网络中直接用的是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卷积网络，因此可以直接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：只在最后一层进行决策的时候进行了两个流的信息融合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79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rresponding_fusion">
            <a:extLst>
              <a:ext uri="{FF2B5EF4-FFF2-40B4-BE49-F238E27FC236}">
                <a16:creationId xmlns:a16="http://schemas.microsoft.com/office/drawing/2014/main" id="{F86B7F5E-0C78-4D2D-97CE-B041E258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08" y="289277"/>
            <a:ext cx="8468783" cy="467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DDDA01-CE45-4177-BA43-3F7FB6A931ED}"/>
              </a:ext>
            </a:extLst>
          </p:cNvPr>
          <p:cNvSpPr txBox="1"/>
          <p:nvPr/>
        </p:nvSpPr>
        <p:spPr>
          <a:xfrm>
            <a:off x="2238021" y="5384799"/>
            <a:ext cx="771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Features between streams are not aligned !</a:t>
            </a:r>
          </a:p>
        </p:txBody>
      </p:sp>
    </p:spTree>
    <p:extLst>
      <p:ext uri="{BB962C8B-B14F-4D97-AF65-F5344CB8AC3E}">
        <p14:creationId xmlns:p14="http://schemas.microsoft.com/office/powerpoint/2010/main" val="330276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F78703-9DCA-49DB-8F8C-550E0E268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2" y="1511652"/>
            <a:ext cx="4865343" cy="35411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A74BA50-1BE8-4D95-BD76-A7CAF2436551}"/>
              </a:ext>
            </a:extLst>
          </p:cNvPr>
          <p:cNvSpPr/>
          <p:nvPr/>
        </p:nvSpPr>
        <p:spPr>
          <a:xfrm>
            <a:off x="296062" y="163143"/>
            <a:ext cx="2682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卷积网络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3C6FE1-AFE6-440D-B61B-70903B254A65}"/>
              </a:ext>
            </a:extLst>
          </p:cNvPr>
          <p:cNvSpPr txBox="1"/>
          <p:nvPr/>
        </p:nvSpPr>
        <p:spPr>
          <a:xfrm>
            <a:off x="5263005" y="1611995"/>
            <a:ext cx="69289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：直接利用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卷积对视频的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进行学习，是天然地对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卷积的扩展，形式上最为简协。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：参数量太大，且不能在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上进行预训练，容易在小数据集上过拟合。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改进： 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卷积进行分解；进行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卷积膨胀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42DF14-FD8E-4735-882F-7FFB0675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27" y="5052835"/>
            <a:ext cx="6733574" cy="13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22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2+1D">
            <a:extLst>
              <a:ext uri="{FF2B5EF4-FFF2-40B4-BE49-F238E27FC236}">
                <a16:creationId xmlns:a16="http://schemas.microsoft.com/office/drawing/2014/main" id="{51E8BA64-6ADE-4965-8611-D68CB83B6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80987"/>
            <a:ext cx="76962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2+1D_block">
            <a:extLst>
              <a:ext uri="{FF2B5EF4-FFF2-40B4-BE49-F238E27FC236}">
                <a16:creationId xmlns:a16="http://schemas.microsoft.com/office/drawing/2014/main" id="{24B4B074-69F8-4BE6-AB06-35CFF0C75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3868914"/>
            <a:ext cx="32575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31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fstcn_high">
            <a:extLst>
              <a:ext uri="{FF2B5EF4-FFF2-40B4-BE49-F238E27FC236}">
                <a16:creationId xmlns:a16="http://schemas.microsoft.com/office/drawing/2014/main" id="{2A96A427-9CD2-43B5-A1BB-20F49223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264" y="262114"/>
            <a:ext cx="9013471" cy="612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8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p3d">
            <a:extLst>
              <a:ext uri="{FF2B5EF4-FFF2-40B4-BE49-F238E27FC236}">
                <a16:creationId xmlns:a16="http://schemas.microsoft.com/office/drawing/2014/main" id="{38E5BF22-4A70-4C7F-91AA-6A6FF9AD3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501" y="309562"/>
            <a:ext cx="7590998" cy="27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9FFA0A9-C152-463E-8076-2F248FA54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07" y="3782853"/>
            <a:ext cx="4650307" cy="228593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28E773E-88B4-4F9B-A59F-8A24FB0F1E44}"/>
              </a:ext>
            </a:extLst>
          </p:cNvPr>
          <p:cNvGrpSpPr/>
          <p:nvPr/>
        </p:nvGrpSpPr>
        <p:grpSpPr>
          <a:xfrm>
            <a:off x="2151098" y="4419600"/>
            <a:ext cx="1948462" cy="1501140"/>
            <a:chOff x="2151098" y="4419600"/>
            <a:chExt cx="1948462" cy="150114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5F11A75-5357-4A90-85D0-2AD6D5CB61CB}"/>
                </a:ext>
              </a:extLst>
            </p:cNvPr>
            <p:cNvSpPr txBox="1"/>
            <p:nvPr/>
          </p:nvSpPr>
          <p:spPr>
            <a:xfrm>
              <a:off x="2151098" y="4708505"/>
              <a:ext cx="15621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Motion still a problem in DL</a:t>
              </a:r>
              <a:endParaRPr lang="zh-CN" altLang="en-US" dirty="0"/>
            </a:p>
          </p:txBody>
        </p:sp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93B574E8-ACCE-4DC8-8180-EE0AC3524538}"/>
                </a:ext>
              </a:extLst>
            </p:cNvPr>
            <p:cNvSpPr/>
            <p:nvPr/>
          </p:nvSpPr>
          <p:spPr>
            <a:xfrm>
              <a:off x="3787140" y="4419600"/>
              <a:ext cx="312420" cy="1501140"/>
            </a:xfrm>
            <a:prstGeom prst="leftBrac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7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B94AABE-71AD-4BD9-A144-0B17F0ABC52C}"/>
              </a:ext>
            </a:extLst>
          </p:cNvPr>
          <p:cNvSpPr txBox="1"/>
          <p:nvPr/>
        </p:nvSpPr>
        <p:spPr>
          <a:xfrm>
            <a:off x="1539320" y="1536174"/>
            <a:ext cx="94036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Challenges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AutoNum type="arabicPeriod"/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计算难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AutoNum type="arabicPeriod"/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视频差异性大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AutoNum type="arabicPeriod"/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需要大量数据标签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AutoNum type="arabicPeriod"/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组织时空信息</a:t>
            </a:r>
          </a:p>
        </p:txBody>
      </p:sp>
    </p:spTree>
    <p:extLst>
      <p:ext uri="{BB962C8B-B14F-4D97-AF65-F5344CB8AC3E}">
        <p14:creationId xmlns:p14="http://schemas.microsoft.com/office/powerpoint/2010/main" val="291073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8DA69F-BDD6-47D8-93FC-648D92D72C2B}"/>
              </a:ext>
            </a:extLst>
          </p:cNvPr>
          <p:cNvSpPr/>
          <p:nvPr/>
        </p:nvSpPr>
        <p:spPr>
          <a:xfrm>
            <a:off x="2322286" y="2245160"/>
            <a:ext cx="7757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如何预训练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342900" indent="-342900">
              <a:buAutoNum type="arabicPeriod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如何组织双流关系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342900" indent="-342900">
              <a:buAutoNum type="arabicPeriod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何处，如何融合多流信息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404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rresponding_fusion">
            <a:extLst>
              <a:ext uri="{FF2B5EF4-FFF2-40B4-BE49-F238E27FC236}">
                <a16:creationId xmlns:a16="http://schemas.microsoft.com/office/drawing/2014/main" id="{F86B7F5E-0C78-4D2D-97CE-B041E258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" y="797278"/>
            <a:ext cx="8267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re_to_fuse">
            <a:extLst>
              <a:ext uri="{FF2B5EF4-FFF2-40B4-BE49-F238E27FC236}">
                <a16:creationId xmlns:a16="http://schemas.microsoft.com/office/drawing/2014/main" id="{4D2C40A4-9AC0-4C73-88CA-1FF2CC89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255" y="797278"/>
            <a:ext cx="29718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86E445-0F43-4C20-B1B1-8460632D1636}"/>
              </a:ext>
            </a:extLst>
          </p:cNvPr>
          <p:cNvSpPr/>
          <p:nvPr/>
        </p:nvSpPr>
        <p:spPr>
          <a:xfrm>
            <a:off x="3410858" y="5539902"/>
            <a:ext cx="77578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何处融合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2227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mporal_pooling_3d2d">
            <a:extLst>
              <a:ext uri="{FF2B5EF4-FFF2-40B4-BE49-F238E27FC236}">
                <a16:creationId xmlns:a16="http://schemas.microsoft.com/office/drawing/2014/main" id="{78252C18-5889-48D3-B991-83F5AF41E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53" y="207962"/>
            <a:ext cx="9715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wo_stream_fused_network">
            <a:extLst>
              <a:ext uri="{FF2B5EF4-FFF2-40B4-BE49-F238E27FC236}">
                <a16:creationId xmlns:a16="http://schemas.microsoft.com/office/drawing/2014/main" id="{08D4BCEC-6013-4DDA-B05B-B164BBB86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" y="2849563"/>
            <a:ext cx="82296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2stream_fused_network_framework">
            <a:extLst>
              <a:ext uri="{FF2B5EF4-FFF2-40B4-BE49-F238E27FC236}">
                <a16:creationId xmlns:a16="http://schemas.microsoft.com/office/drawing/2014/main" id="{ED894F92-5DC6-4CC9-A4FB-50296407F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560" y="2116138"/>
            <a:ext cx="298132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37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5types_networks">
            <a:extLst>
              <a:ext uri="{FF2B5EF4-FFF2-40B4-BE49-F238E27FC236}">
                <a16:creationId xmlns:a16="http://schemas.microsoft.com/office/drawing/2014/main" id="{EB8343A5-1BE0-4410-AC12-99BBD04F5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214665"/>
            <a:ext cx="95916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BCF69F-DFB7-4C91-9451-F43746476046}"/>
              </a:ext>
            </a:extLst>
          </p:cNvPr>
          <p:cNvSpPr/>
          <p:nvPr/>
        </p:nvSpPr>
        <p:spPr>
          <a:xfrm>
            <a:off x="1670754" y="3982301"/>
            <a:ext cx="88504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采集大规模标注视频数据集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Kinetics ——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这点很直接粗暴，但是很有用。</a:t>
            </a: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采用将已经预训练好了的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2D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卷积网络的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2D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卷积核“膨胀”（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inflate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）到对应的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卷积核的操作，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(I3D, Inflated 3D </a:t>
            </a:r>
            <a:r>
              <a:rPr lang="en-US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ConvNets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2400" b="1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224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A886C4-EA13-4055-BB6D-36DCFA23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37" y="204376"/>
            <a:ext cx="7209524" cy="317142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14D5C1B-A241-4772-838D-BA603732C7BA}"/>
              </a:ext>
            </a:extLst>
          </p:cNvPr>
          <p:cNvSpPr/>
          <p:nvPr/>
        </p:nvSpPr>
        <p:spPr>
          <a:xfrm>
            <a:off x="3908373" y="3742730"/>
            <a:ext cx="4578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Inflated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3D Conv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 works !</a:t>
            </a:r>
            <a:endParaRPr lang="zh-CN" altLang="en-US" sz="2400" b="1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2" descr="pretrain_i3d">
            <a:extLst>
              <a:ext uri="{FF2B5EF4-FFF2-40B4-BE49-F238E27FC236}">
                <a16:creationId xmlns:a16="http://schemas.microsoft.com/office/drawing/2014/main" id="{C4F7D3A4-E88A-4484-BFAC-1826EA4B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4571320"/>
            <a:ext cx="86677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4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3D_2d3d_weights">
            <a:extLst>
              <a:ext uri="{FF2B5EF4-FFF2-40B4-BE49-F238E27FC236}">
                <a16:creationId xmlns:a16="http://schemas.microsoft.com/office/drawing/2014/main" id="{0A3AC532-9A4C-4C6B-9BFB-782468762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7" y="682171"/>
            <a:ext cx="11154826" cy="316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57DE9C-5939-4173-B64C-9322A8CC898A}"/>
              </a:ext>
            </a:extLst>
          </p:cNvPr>
          <p:cNvSpPr/>
          <p:nvPr/>
        </p:nvSpPr>
        <p:spPr>
          <a:xfrm>
            <a:off x="3602994" y="4612867"/>
            <a:ext cx="5260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T3D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4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其他迁移</a:t>
            </a:r>
            <a:r>
              <a:rPr lang="en-US" altLang="zh-CN" sz="24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2D</a:t>
            </a:r>
            <a:r>
              <a:rPr lang="zh-CN" altLang="en-US" sz="24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卷积参数的方式</a:t>
            </a:r>
          </a:p>
        </p:txBody>
      </p:sp>
    </p:spTree>
    <p:extLst>
      <p:ext uri="{BB962C8B-B14F-4D97-AF65-F5344CB8AC3E}">
        <p14:creationId xmlns:p14="http://schemas.microsoft.com/office/powerpoint/2010/main" val="1771304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motionnet">
            <a:extLst>
              <a:ext uri="{FF2B5EF4-FFF2-40B4-BE49-F238E27FC236}">
                <a16:creationId xmlns:a16="http://schemas.microsoft.com/office/drawing/2014/main" id="{0D0B811F-4F14-47EA-B075-684CE769E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983192"/>
            <a:ext cx="9124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0B9F4B-88D4-4198-864D-3C6D5D109E0E}"/>
              </a:ext>
            </a:extLst>
          </p:cNvPr>
          <p:cNvSpPr/>
          <p:nvPr/>
        </p:nvSpPr>
        <p:spPr>
          <a:xfrm>
            <a:off x="1807986" y="5091838"/>
            <a:ext cx="8850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考虑用深度学习网络自动学习从光流信息的，</a:t>
            </a:r>
            <a:r>
              <a:rPr lang="en-US" altLang="zh-CN" sz="2400" b="1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MotionNet</a:t>
            </a:r>
            <a:endParaRPr lang="zh-CN" altLang="en-US" sz="2400" b="1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468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4425618-8ED9-42A8-B4B6-C1259AB2B8BB}"/>
              </a:ext>
            </a:extLst>
          </p:cNvPr>
          <p:cNvSpPr/>
          <p:nvPr/>
        </p:nvSpPr>
        <p:spPr>
          <a:xfrm>
            <a:off x="296062" y="1631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其他方法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EB044A-4894-4A8E-91DB-A915CBA1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9" y="1095619"/>
            <a:ext cx="10304762" cy="390476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3ED73C-FC8B-4FD3-9C02-1590CD4D77FC}"/>
              </a:ext>
            </a:extLst>
          </p:cNvPr>
          <p:cNvSpPr/>
          <p:nvPr/>
        </p:nvSpPr>
        <p:spPr>
          <a:xfrm>
            <a:off x="943619" y="5000381"/>
            <a:ext cx="9299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Action2Vec[1]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，利用标签语义辅助视觉信息，启发自跨模态检索。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965100-8E2A-4300-B7A2-263B44139834}"/>
              </a:ext>
            </a:extLst>
          </p:cNvPr>
          <p:cNvSpPr/>
          <p:nvPr/>
        </p:nvSpPr>
        <p:spPr>
          <a:xfrm>
            <a:off x="0" y="621166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[1]. Hahn M, Silva A,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Rehg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J M. Action2vec: A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crossmodal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embedding approach to action learning[J].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arXiv:1901.00484, 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085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7F9D25-C3C1-4F13-9AA0-95B996CA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7" y="771857"/>
            <a:ext cx="8961905" cy="531428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61075C-B89F-4F75-872C-BA65EA4402EB}"/>
              </a:ext>
            </a:extLst>
          </p:cNvPr>
          <p:cNvSpPr/>
          <p:nvPr/>
        </p:nvSpPr>
        <p:spPr>
          <a:xfrm>
            <a:off x="296062" y="163143"/>
            <a:ext cx="6442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Coarse to fine/fine grained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0425FE-4CB8-469E-BFAB-1733C8ABC5FB}"/>
              </a:ext>
            </a:extLst>
          </p:cNvPr>
          <p:cNvSpPr/>
          <p:nvPr/>
        </p:nvSpPr>
        <p:spPr>
          <a:xfrm>
            <a:off x="0" y="621166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Lin W, Zhang C, Lu K, et al. Action recognition with coarse-to-fine deep feature integration and asynchronous fusion[C]//Thirty-Second AAAI Conference on Artificial Intelligence.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086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66B789-CF48-42A5-9072-49D53A03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810" y="1866188"/>
            <a:ext cx="5273780" cy="31256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761C11-AD69-4BD1-94F6-1C0F8F082F1A}"/>
              </a:ext>
            </a:extLst>
          </p:cNvPr>
          <p:cNvSpPr/>
          <p:nvPr/>
        </p:nvSpPr>
        <p:spPr>
          <a:xfrm>
            <a:off x="296062" y="163143"/>
            <a:ext cx="76743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Teacher-Student Learning/Distill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9342B3-A14D-46C4-BDDF-A72BCFB5F2E2}"/>
              </a:ext>
            </a:extLst>
          </p:cNvPr>
          <p:cNvSpPr/>
          <p:nvPr/>
        </p:nvSpPr>
        <p:spPr>
          <a:xfrm>
            <a:off x="0" y="609279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Stroud J, Ross D, Sun C, et al. D3d: Distilled 3d networks for video action recognition[C]//The IEEE Winter Conference on Applications of Computer Vision. 2020: 625-634.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48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96728BA-F4D1-4598-97AA-94689E263D8F}"/>
              </a:ext>
            </a:extLst>
          </p:cNvPr>
          <p:cNvSpPr txBox="1"/>
          <p:nvPr/>
        </p:nvSpPr>
        <p:spPr>
          <a:xfrm>
            <a:off x="2765777" y="2598003"/>
            <a:ext cx="7450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Before Deep Learning…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239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BA79CA-ED7D-4F40-8C37-B5D8F874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8" y="1533762"/>
            <a:ext cx="11409524" cy="3790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4BC5FDC-D43F-45A3-BF16-5319E7BA757F}"/>
              </a:ext>
            </a:extLst>
          </p:cNvPr>
          <p:cNvSpPr/>
          <p:nvPr/>
        </p:nvSpPr>
        <p:spPr>
          <a:xfrm>
            <a:off x="296062" y="163143"/>
            <a:ext cx="33307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Zero shot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6943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934D73-291B-4BEC-9E4A-3CF076DFD270}"/>
              </a:ext>
            </a:extLst>
          </p:cNvPr>
          <p:cNvSpPr/>
          <p:nvPr/>
        </p:nvSpPr>
        <p:spPr>
          <a:xfrm>
            <a:off x="2345015" y="2537324"/>
            <a:ext cx="804721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Labeled videos ?  No…</a:t>
            </a:r>
          </a:p>
          <a:p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Raw videos ?   Yes we can !!</a:t>
            </a:r>
            <a:endParaRPr lang="zh-CN" altLang="en-US" sz="44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75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C4D77E-3850-4168-BDF0-4763337F4628}"/>
              </a:ext>
            </a:extLst>
          </p:cNvPr>
          <p:cNvSpPr/>
          <p:nvPr/>
        </p:nvSpPr>
        <p:spPr>
          <a:xfrm>
            <a:off x="575689" y="466282"/>
            <a:ext cx="32125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弱监督学习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64CE44-6188-4780-B68E-EA977D18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22" y="3170919"/>
            <a:ext cx="9707554" cy="24647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F73215F-9E28-4DFC-8DDA-BB7B37165AA2}"/>
              </a:ext>
            </a:extLst>
          </p:cNvPr>
          <p:cNvSpPr/>
          <p:nvPr/>
        </p:nvSpPr>
        <p:spPr>
          <a:xfrm>
            <a:off x="2381126" y="1222326"/>
            <a:ext cx="7429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FAIR </a:t>
            </a:r>
            <a:r>
              <a:rPr lang="zh-CN" altLang="en-US" sz="24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提出一个从互联网采集的弱监督数据集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IG-Kinetics-65M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，数据量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65M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4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但是不公开，其对模型性能提高明显，表明了在特大尺度的弱监督数据下，即便是带噪声标签，其噪声影响也会减少。</a:t>
            </a:r>
          </a:p>
        </p:txBody>
      </p:sp>
    </p:spTree>
    <p:extLst>
      <p:ext uri="{BB962C8B-B14F-4D97-AF65-F5344CB8AC3E}">
        <p14:creationId xmlns:p14="http://schemas.microsoft.com/office/powerpoint/2010/main" val="2188293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9285A1F-08D1-436F-9AA5-EAC88A86BB0D}"/>
              </a:ext>
            </a:extLst>
          </p:cNvPr>
          <p:cNvSpPr/>
          <p:nvPr/>
        </p:nvSpPr>
        <p:spPr>
          <a:xfrm>
            <a:off x="575689" y="466282"/>
            <a:ext cx="32125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自监督学习</a:t>
            </a:r>
          </a:p>
        </p:txBody>
      </p:sp>
      <p:pic>
        <p:nvPicPr>
          <p:cNvPr id="18434" name="Picture 2" descr="inpainting_self_supervised">
            <a:extLst>
              <a:ext uri="{FF2B5EF4-FFF2-40B4-BE49-F238E27FC236}">
                <a16:creationId xmlns:a16="http://schemas.microsoft.com/office/drawing/2014/main" id="{03189E86-C8E3-4BA3-AB00-BB30E1BC1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456" y="1612931"/>
            <a:ext cx="7982858" cy="38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721D2A-E567-461C-9F1A-ABC438B46FFF}"/>
              </a:ext>
            </a:extLst>
          </p:cNvPr>
          <p:cNvSpPr txBox="1"/>
          <p:nvPr/>
        </p:nvSpPr>
        <p:spPr>
          <a:xfrm>
            <a:off x="3106058" y="527837"/>
            <a:ext cx="496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still images…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4FEAB3-CE09-4026-A3D1-6AD8840F77ED}"/>
              </a:ext>
            </a:extLst>
          </p:cNvPr>
          <p:cNvSpPr txBox="1"/>
          <p:nvPr/>
        </p:nvSpPr>
        <p:spPr>
          <a:xfrm>
            <a:off x="2732315" y="5420380"/>
            <a:ext cx="7471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pretext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inpainting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0153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rotate_image_self_sup">
            <a:extLst>
              <a:ext uri="{FF2B5EF4-FFF2-40B4-BE49-F238E27FC236}">
                <a16:creationId xmlns:a16="http://schemas.microsoft.com/office/drawing/2014/main" id="{E19E2BB6-C778-4235-B4F5-8C4141994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607" y="145142"/>
            <a:ext cx="9192784" cy="547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5D5FE7-9EA9-49BE-919F-446A0360EC29}"/>
              </a:ext>
            </a:extLst>
          </p:cNvPr>
          <p:cNvSpPr txBox="1"/>
          <p:nvPr/>
        </p:nvSpPr>
        <p:spPr>
          <a:xfrm>
            <a:off x="2360384" y="5899351"/>
            <a:ext cx="7471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pretext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任务，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RotationClassification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930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self-sup-jigsaw-puzzle">
            <a:extLst>
              <a:ext uri="{FF2B5EF4-FFF2-40B4-BE49-F238E27FC236}">
                <a16:creationId xmlns:a16="http://schemas.microsoft.com/office/drawing/2014/main" id="{97C90DAA-6B27-4B99-928E-0675C9ED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399"/>
            <a:ext cx="12192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748A68-1669-4B59-9E2C-B9660C39599B}"/>
              </a:ext>
            </a:extLst>
          </p:cNvPr>
          <p:cNvSpPr txBox="1"/>
          <p:nvPr/>
        </p:nvSpPr>
        <p:spPr>
          <a:xfrm>
            <a:off x="3042555" y="5521980"/>
            <a:ext cx="7471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pretext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jigsaw puzzle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964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self_pretrain_scale">
            <a:extLst>
              <a:ext uri="{FF2B5EF4-FFF2-40B4-BE49-F238E27FC236}">
                <a16:creationId xmlns:a16="http://schemas.microsoft.com/office/drawing/2014/main" id="{713E5A36-DDA6-41C8-B2F6-88904FEA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3" y="3222171"/>
            <a:ext cx="5363354" cy="279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scale_problem_complex">
            <a:extLst>
              <a:ext uri="{FF2B5EF4-FFF2-40B4-BE49-F238E27FC236}">
                <a16:creationId xmlns:a16="http://schemas.microsoft.com/office/drawing/2014/main" id="{A17F746C-6122-4631-831D-89E83ECA2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944" y="3222170"/>
            <a:ext cx="5543793" cy="279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B8A1A88-E4CE-4B9B-BB2A-2CEE45CD4286}"/>
              </a:ext>
            </a:extLst>
          </p:cNvPr>
          <p:cNvSpPr/>
          <p:nvPr/>
        </p:nvSpPr>
        <p:spPr>
          <a:xfrm>
            <a:off x="45115" y="62732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[1]. </a:t>
            </a:r>
            <a:r>
              <a:rPr lang="zh-CN" altLang="en-US" sz="1600" dirty="0"/>
              <a:t>Goyal P, Mahajan D, Gupta A, et al. Scaling and benchmarking self-supervised visual representation learning[C]//Proceedings of the IEEE International Conference on Computer Vision. 2019: 6391-6400.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748E5F-4A8A-4CAD-86B8-0B40494DDF73}"/>
              </a:ext>
            </a:extLst>
          </p:cNvPr>
          <p:cNvSpPr txBox="1"/>
          <p:nvPr/>
        </p:nvSpPr>
        <p:spPr>
          <a:xfrm>
            <a:off x="86631" y="1140252"/>
            <a:ext cx="12018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在文章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中，研究者针对多种不同的视觉任务，对自监督的效果进行了广泛的基线测试。研究者主要关注两个问题：自监督任务的辅助数据集的大小尺度和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pretext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任务的任务难度对于整个预训练过程的影响。</a:t>
            </a:r>
          </a:p>
        </p:txBody>
      </p:sp>
    </p:spTree>
    <p:extLst>
      <p:ext uri="{BB962C8B-B14F-4D97-AF65-F5344CB8AC3E}">
        <p14:creationId xmlns:p14="http://schemas.microsoft.com/office/powerpoint/2010/main" val="4273038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F80958F-1674-4F58-B265-46A4C84B644A}"/>
              </a:ext>
            </a:extLst>
          </p:cNvPr>
          <p:cNvSpPr/>
          <p:nvPr/>
        </p:nvSpPr>
        <p:spPr>
          <a:xfrm>
            <a:off x="290285" y="288924"/>
            <a:ext cx="32125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自监督学习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1B3516-C88A-4F9E-A412-D8881D200113}"/>
              </a:ext>
            </a:extLst>
          </p:cNvPr>
          <p:cNvSpPr txBox="1"/>
          <p:nvPr/>
        </p:nvSpPr>
        <p:spPr>
          <a:xfrm>
            <a:off x="2685144" y="319701"/>
            <a:ext cx="496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videos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ABF829-BFF1-41CC-9D17-034BC5548C8C}"/>
              </a:ext>
            </a:extLst>
          </p:cNvPr>
          <p:cNvSpPr/>
          <p:nvPr/>
        </p:nvSpPr>
        <p:spPr>
          <a:xfrm>
            <a:off x="2685144" y="2468771"/>
            <a:ext cx="804721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zh-CN" altLang="en-US" sz="44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基于帧序列顺序</a:t>
            </a:r>
            <a:endParaRPr lang="en-US" altLang="zh-CN" sz="44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indent="-742950">
              <a:buAutoNum type="arabicPeriod"/>
            </a:pPr>
            <a:r>
              <a:rPr lang="zh-CN" altLang="en-US" sz="44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基于跟踪</a:t>
            </a:r>
            <a:endParaRPr lang="en-US" altLang="zh-CN" sz="44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indent="-742950">
              <a:buAutoNum type="arabicPeriod"/>
            </a:pPr>
            <a:r>
              <a:rPr lang="zh-CN" altLang="en-US" sz="44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基于视频着色</a:t>
            </a:r>
            <a:endParaRPr lang="en-US" altLang="zh-CN" sz="44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 sz="44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262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rame-order-validation">
            <a:extLst>
              <a:ext uri="{FF2B5EF4-FFF2-40B4-BE49-F238E27FC236}">
                <a16:creationId xmlns:a16="http://schemas.microsoft.com/office/drawing/2014/main" id="{CA434395-D115-4393-9A52-1F6F2A5A5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1" y="767895"/>
            <a:ext cx="10827657" cy="50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3D01ECC-DD6F-4678-9BBF-28DAB9E46786}"/>
              </a:ext>
            </a:extLst>
          </p:cNvPr>
          <p:cNvSpPr/>
          <p:nvPr/>
        </p:nvSpPr>
        <p:spPr>
          <a:xfrm>
            <a:off x="290285" y="183120"/>
            <a:ext cx="32125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基于帧序列顺序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2CF8BA-6D69-4180-A253-5961C5263BEF}"/>
              </a:ext>
            </a:extLst>
          </p:cNvPr>
          <p:cNvSpPr/>
          <p:nvPr/>
        </p:nvSpPr>
        <p:spPr>
          <a:xfrm>
            <a:off x="682171" y="5780782"/>
            <a:ext cx="108276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构建正顺序对，负顺序对，最后通过</a:t>
            </a:r>
            <a:r>
              <a:rPr lang="en-US" altLang="zh-CN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triplet loss</a:t>
            </a:r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Siamese net</a:t>
            </a:r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进行学习</a:t>
            </a:r>
          </a:p>
        </p:txBody>
      </p:sp>
    </p:spTree>
    <p:extLst>
      <p:ext uri="{BB962C8B-B14F-4D97-AF65-F5344CB8AC3E}">
        <p14:creationId xmlns:p14="http://schemas.microsoft.com/office/powerpoint/2010/main" val="160590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tracking-videos">
            <a:extLst>
              <a:ext uri="{FF2B5EF4-FFF2-40B4-BE49-F238E27FC236}">
                <a16:creationId xmlns:a16="http://schemas.microsoft.com/office/drawing/2014/main" id="{A6AC8614-CD63-4E73-A880-A734D3301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314" y="326571"/>
            <a:ext cx="7496686" cy="620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4A9D55-8184-48C9-A092-D559BCABB502}"/>
              </a:ext>
            </a:extLst>
          </p:cNvPr>
          <p:cNvSpPr/>
          <p:nvPr/>
        </p:nvSpPr>
        <p:spPr>
          <a:xfrm>
            <a:off x="290285" y="183120"/>
            <a:ext cx="2133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基于跟踪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67F172-78A7-499B-8F43-F453787CE90D}"/>
              </a:ext>
            </a:extLst>
          </p:cNvPr>
          <p:cNvSpPr/>
          <p:nvPr/>
        </p:nvSpPr>
        <p:spPr>
          <a:xfrm>
            <a:off x="290285" y="1005582"/>
            <a:ext cx="40930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用传统跟踪算法</a:t>
            </a:r>
            <a:r>
              <a:rPr lang="en-US" altLang="zh-CN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SURF+KCF</a:t>
            </a:r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得到候选跟踪框和其轨迹</a:t>
            </a:r>
            <a:endParaRPr lang="en-US" altLang="zh-CN" sz="32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同样进行正负样本采样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A90855-343C-4C19-B212-A3C24D03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1" y="4640445"/>
            <a:ext cx="4884000" cy="715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65D4FA-F3D8-4410-AE5D-878D69450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690" y="3872640"/>
            <a:ext cx="2432562" cy="4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3772F6-0095-48E0-B85C-E28F5EB66248}"/>
              </a:ext>
            </a:extLst>
          </p:cNvPr>
          <p:cNvSpPr/>
          <p:nvPr/>
        </p:nvSpPr>
        <p:spPr>
          <a:xfrm>
            <a:off x="1004711" y="36969"/>
            <a:ext cx="110292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挑选合适的特征去描述视频：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  a. </a:t>
            </a: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局部特征：比如</a:t>
            </a:r>
            <a:r>
              <a:rPr lang="en-US" altLang="zh-CN" sz="280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HoG+HoF</a:t>
            </a: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去描述视频特征。</a:t>
            </a:r>
            <a:endParaRPr lang="en-US" altLang="zh-CN" sz="28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b. </a:t>
            </a: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基于轨迹（密集，稀疏），</a:t>
            </a:r>
            <a:r>
              <a:rPr lang="en-US" altLang="zh-CN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Motion Boundary Histogram</a:t>
            </a: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MBH</a:t>
            </a: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en-US" altLang="zh-CN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improved Dense Trajectory</a:t>
            </a: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iDT</a:t>
            </a: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8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AutoNum type="arabicPeriod" startAt="2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对局部特征进行集成：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视觉词袋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BoVW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Fisher Vector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FV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）等</a:t>
            </a:r>
            <a:endParaRPr lang="zh-CN" altLang="en-US" sz="28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554" name="Picture 2" descr="BoVW">
            <a:extLst>
              <a:ext uri="{FF2B5EF4-FFF2-40B4-BE49-F238E27FC236}">
                <a16:creationId xmlns:a16="http://schemas.microsoft.com/office/drawing/2014/main" id="{82A053E8-BBAF-4B7E-8202-C767587D8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737202"/>
            <a:ext cx="95250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096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A70EB4-77E7-415F-81DD-2446E0AD0F71}"/>
              </a:ext>
            </a:extLst>
          </p:cNvPr>
          <p:cNvSpPr/>
          <p:nvPr/>
        </p:nvSpPr>
        <p:spPr>
          <a:xfrm>
            <a:off x="290285" y="183120"/>
            <a:ext cx="32076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基于视频着色</a:t>
            </a:r>
          </a:p>
        </p:txBody>
      </p:sp>
      <p:pic>
        <p:nvPicPr>
          <p:cNvPr id="53250" name="Picture 2" descr="video-colorization">
            <a:extLst>
              <a:ext uri="{FF2B5EF4-FFF2-40B4-BE49-F238E27FC236}">
                <a16:creationId xmlns:a16="http://schemas.microsoft.com/office/drawing/2014/main" id="{F0458B8F-6763-4196-AB2F-30E602F7B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663"/>
            <a:ext cx="12192000" cy="442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02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949014-5F3B-4CC4-A99B-7676E887A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5DC76C-6573-486E-9331-BA13B2623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223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5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15B968-C58B-4D71-8C3E-452F1D51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2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0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optical_flow">
            <a:extLst>
              <a:ext uri="{FF2B5EF4-FFF2-40B4-BE49-F238E27FC236}">
                <a16:creationId xmlns:a16="http://schemas.microsoft.com/office/drawing/2014/main" id="{D9541BCD-F324-42F5-B59D-DF72D2F4A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647" y="2685267"/>
            <a:ext cx="7493176" cy="33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67D4896-B706-44C7-ADA8-298ACF40E9E7}"/>
              </a:ext>
            </a:extLst>
          </p:cNvPr>
          <p:cNvSpPr/>
          <p:nvPr/>
        </p:nvSpPr>
        <p:spPr>
          <a:xfrm>
            <a:off x="1744133" y="446880"/>
            <a:ext cx="8703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表征视频的时序信息，我们主要需要表征的是动作的运动（</a:t>
            </a:r>
            <a:r>
              <a:rPr lang="en-US" altLang="zh-CN" sz="2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motion</a:t>
            </a:r>
            <a:r>
              <a:rPr lang="zh-CN" altLang="en-US" sz="2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）信息，这个信息通过帧间在时间轴上的变化体现出来，通常我们可以用光流（</a:t>
            </a:r>
            <a:r>
              <a:rPr lang="en-US" altLang="zh-CN" sz="2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optical flow</a:t>
            </a:r>
            <a:r>
              <a:rPr lang="zh-CN" altLang="en-US" sz="2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）进行描述，如</a:t>
            </a:r>
            <a:r>
              <a:rPr lang="en-US" altLang="zh-CN" sz="2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TVL1</a:t>
            </a:r>
            <a:r>
              <a:rPr lang="zh-CN" altLang="en-US" sz="2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DeepFlow</a:t>
            </a:r>
            <a:r>
              <a:rPr lang="zh-CN" altLang="en-US" sz="2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308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16439E-5A0D-43AA-A484-3179373A5F95}"/>
              </a:ext>
            </a:extLst>
          </p:cNvPr>
          <p:cNvSpPr txBox="1"/>
          <p:nvPr/>
        </p:nvSpPr>
        <p:spPr>
          <a:xfrm>
            <a:off x="2675466" y="1864225"/>
            <a:ext cx="7450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Why still hand-craft ?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C39974-CBE6-4D48-9398-2B4BFDB4385A}"/>
              </a:ext>
            </a:extLst>
          </p:cNvPr>
          <p:cNvSpPr txBox="1"/>
          <p:nvPr/>
        </p:nvSpPr>
        <p:spPr>
          <a:xfrm>
            <a:off x="1614311" y="3597070"/>
            <a:ext cx="985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Motion modeling still difficult!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7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96728BA-F4D1-4598-97AA-94689E263D8F}"/>
              </a:ext>
            </a:extLst>
          </p:cNvPr>
          <p:cNvSpPr txBox="1"/>
          <p:nvPr/>
        </p:nvSpPr>
        <p:spPr>
          <a:xfrm>
            <a:off x="2765777" y="2598003"/>
            <a:ext cx="7450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Toward Deep Learning…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20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1ED4CF5-2521-4749-A33F-2C182CF7CDE4}"/>
              </a:ext>
            </a:extLst>
          </p:cNvPr>
          <p:cNvSpPr txBox="1"/>
          <p:nvPr/>
        </p:nvSpPr>
        <p:spPr>
          <a:xfrm>
            <a:off x="2190045" y="786277"/>
            <a:ext cx="880533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视频动作识别：我们需要的是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组织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motion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组织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Spatial-temporal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信息的提取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0AA502-52DC-41BD-8514-8E65C86266B7}"/>
              </a:ext>
            </a:extLst>
          </p:cNvPr>
          <p:cNvSpPr/>
          <p:nvPr/>
        </p:nvSpPr>
        <p:spPr>
          <a:xfrm>
            <a:off x="1862668" y="4798326"/>
            <a:ext cx="96407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改进网络基本结构，比如</a:t>
            </a:r>
            <a:r>
              <a:rPr lang="en-US" altLang="zh-CN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P3D</a:t>
            </a: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80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FstCN</a:t>
            </a: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，通道分离结构等</a:t>
            </a:r>
            <a:endParaRPr lang="en-US" altLang="zh-CN" sz="28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修改</a:t>
            </a:r>
            <a:r>
              <a:rPr lang="en-US" altLang="zh-CN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pipeline</a:t>
            </a: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，改变基本结构的组合</a:t>
            </a:r>
            <a:endParaRPr lang="en-US" altLang="zh-CN" sz="28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增添信息源（多流融合，</a:t>
            </a:r>
            <a:r>
              <a:rPr lang="en-US" altLang="zh-CN" sz="280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RGB+Flow+Pose</a:t>
            </a:r>
            <a:r>
              <a:rPr lang="zh-CN" altLang="en-US" sz="28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0087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fusions">
            <a:extLst>
              <a:ext uri="{FF2B5EF4-FFF2-40B4-BE49-F238E27FC236}">
                <a16:creationId xmlns:a16="http://schemas.microsoft.com/office/drawing/2014/main" id="{957C4731-A50D-4A34-A30C-5B992CF3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11" y="2373321"/>
            <a:ext cx="81534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E9F09D2-AAB9-4624-A8AA-29B55B9D0F90}"/>
              </a:ext>
            </a:extLst>
          </p:cNvPr>
          <p:cNvSpPr/>
          <p:nvPr/>
        </p:nvSpPr>
        <p:spPr>
          <a:xfrm>
            <a:off x="3025422" y="835926"/>
            <a:ext cx="67507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r>
              <a:rPr lang="zh-CN" altLang="en-US" sz="28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片段是对视频</a:t>
            </a:r>
            <a:r>
              <a:rPr lang="en-US" altLang="zh-CN" sz="28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(video)</a:t>
            </a:r>
            <a:r>
              <a:rPr lang="zh-CN" altLang="en-US" sz="28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的采样</a:t>
            </a:r>
            <a:endParaRPr lang="en-US" altLang="zh-CN" sz="2800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最后的决策要依赖于每个</a:t>
            </a:r>
            <a:r>
              <a:rPr lang="en-US" altLang="zh-CN" sz="28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r>
              <a:rPr lang="zh-CN" altLang="en-US" sz="28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的结果</a:t>
            </a:r>
            <a:endParaRPr lang="en-US" altLang="zh-CN" sz="2800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8471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998</Words>
  <Application>Microsoft Office PowerPoint</Application>
  <PresentationFormat>宽屏</PresentationFormat>
  <Paragraphs>89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等线</vt:lpstr>
      <vt:lpstr>等线 Light</vt:lpstr>
      <vt:lpstr>微软雅黑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Fesian</dc:creator>
  <cp:lastModifiedBy>Xu Fesian</cp:lastModifiedBy>
  <cp:revision>257</cp:revision>
  <dcterms:created xsi:type="dcterms:W3CDTF">2020-04-22T11:28:47Z</dcterms:created>
  <dcterms:modified xsi:type="dcterms:W3CDTF">2020-04-23T08:09:52Z</dcterms:modified>
</cp:coreProperties>
</file>